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299" r:id="rId3"/>
    <p:sldId id="301" r:id="rId4"/>
    <p:sldId id="297" r:id="rId5"/>
    <p:sldId id="283" r:id="rId6"/>
    <p:sldId id="302" r:id="rId7"/>
    <p:sldId id="304" r:id="rId8"/>
    <p:sldId id="284" r:id="rId9"/>
    <p:sldId id="305" r:id="rId10"/>
    <p:sldId id="296" r:id="rId11"/>
    <p:sldId id="291" r:id="rId12"/>
    <p:sldId id="287" r:id="rId13"/>
    <p:sldId id="294" r:id="rId14"/>
    <p:sldId id="306" r:id="rId15"/>
    <p:sldId id="307" r:id="rId16"/>
    <p:sldId id="293" r:id="rId17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313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6005" tIns="48003" rIns="96005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2" y="0"/>
            <a:ext cx="2971800" cy="497285"/>
          </a:xfrm>
          <a:prstGeom prst="rect">
            <a:avLst/>
          </a:prstGeom>
        </p:spPr>
        <p:txBody>
          <a:bodyPr vert="horz" lIns="96005" tIns="48003" rIns="96005" bIns="48003" rtlCol="0"/>
          <a:lstStyle>
            <a:lvl1pPr algn="r">
              <a:defRPr sz="1300"/>
            </a:lvl1pPr>
          </a:lstStyle>
          <a:p>
            <a:fld id="{1004C8D2-C546-4C96-B2CB-D6BC28490F90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005" tIns="48003" rIns="96005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2" y="9446678"/>
            <a:ext cx="2971800" cy="497285"/>
          </a:xfrm>
          <a:prstGeom prst="rect">
            <a:avLst/>
          </a:prstGeom>
        </p:spPr>
        <p:txBody>
          <a:bodyPr vert="horz" lIns="96005" tIns="48003" rIns="96005" bIns="48003" rtlCol="0" anchor="b"/>
          <a:lstStyle>
            <a:lvl1pPr algn="r">
              <a:defRPr sz="1300"/>
            </a:lvl1pPr>
          </a:lstStyle>
          <a:p>
            <a:fld id="{8A01656F-8B55-4481-8426-95B723F36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91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285"/>
          </a:xfrm>
          <a:prstGeom prst="rect">
            <a:avLst/>
          </a:prstGeom>
        </p:spPr>
        <p:txBody>
          <a:bodyPr vert="horz" lIns="95987" tIns="47992" rIns="95987" bIns="479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97285"/>
          </a:xfrm>
          <a:prstGeom prst="rect">
            <a:avLst/>
          </a:prstGeom>
        </p:spPr>
        <p:txBody>
          <a:bodyPr vert="horz" lIns="95987" tIns="47992" rIns="95987" bIns="47992" rtlCol="0"/>
          <a:lstStyle>
            <a:lvl1pPr algn="r">
              <a:defRPr sz="1300"/>
            </a:lvl1pPr>
          </a:lstStyle>
          <a:p>
            <a:fld id="{C8D642F3-C2FA-4AC2-AD7A-89BC5CA9E7A8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87" tIns="47992" rIns="95987" bIns="479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399" cy="4475560"/>
          </a:xfrm>
          <a:prstGeom prst="rect">
            <a:avLst/>
          </a:prstGeom>
        </p:spPr>
        <p:txBody>
          <a:bodyPr vert="horz" lIns="95987" tIns="47992" rIns="95987" bIns="4799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5987" tIns="47992" rIns="95987" bIns="479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5987" tIns="47992" rIns="95987" bIns="47992" rtlCol="0" anchor="b"/>
          <a:lstStyle>
            <a:lvl1pPr algn="r">
              <a:defRPr sz="1300"/>
            </a:lvl1pPr>
          </a:lstStyle>
          <a:p>
            <a:fld id="{389C6F32-A869-45AE-84BC-6B5F4FCC41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3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6F32-A869-45AE-84BC-6B5F4FCC41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01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ja-JP" altLang="en-US"/>
              <a:t>相馬町町会の資源ごみ回収の取り組み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A2A40-07AE-4C11-B775-2ADBFD2D0177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>
                <a:ea typeface="ＭＳ ゴシック" pitchFamily="49" charset="-128"/>
              </a:rPr>
              <a:t>相馬町町会は、西は堤川、東は合浦公園の海沿いに隣接し、住所でいうと港町２丁目、３丁目にあります。</a:t>
            </a:r>
          </a:p>
          <a:p>
            <a:pPr>
              <a:lnSpc>
                <a:spcPct val="80000"/>
              </a:lnSpc>
            </a:pPr>
            <a:r>
              <a:rPr lang="ja-JP" altLang="en-US" sz="1400">
                <a:ea typeface="ＭＳ ゴシック" pitchFamily="49" charset="-128"/>
              </a:rPr>
              <a:t>世帯数４４８世帯、人口１，１２０人です。</a:t>
            </a:r>
          </a:p>
          <a:p>
            <a:pPr>
              <a:lnSpc>
                <a:spcPct val="80000"/>
              </a:lnSpc>
            </a:pPr>
            <a:r>
              <a:rPr lang="ja-JP" altLang="en-US" sz="1400">
                <a:ea typeface="ＭＳ ゴシック" pitchFamily="49" charset="-128"/>
              </a:rPr>
              <a:t>町会活動としては、「子供ねぶたの運行」、自主防災組織の設置、むつ湾岸壁清掃などの環境美化活動、地域コミュニティ排除雪制度、高齢者等見守り支援対策チーム「ささえ」の活動など、積極的な地域活動を展開してます。</a:t>
            </a:r>
          </a:p>
          <a:p>
            <a:pPr>
              <a:lnSpc>
                <a:spcPct val="80000"/>
              </a:lnSpc>
            </a:pPr>
            <a:r>
              <a:rPr lang="ja-JP" altLang="en-US" sz="1400">
                <a:ea typeface="ＭＳ ゴシック" pitchFamily="49" charset="-128"/>
              </a:rPr>
              <a:t>また、町会内の収集場所は１６箇所あります。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ja-JP" altLang="en-US"/>
              <a:t>相馬町町会の資源ごみ回収の取り組み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031B2-2208-470C-8C4E-CC838F9D763D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>
                <a:ea typeface="ＭＳ ゴシック" pitchFamily="49" charset="-128"/>
              </a:rPr>
              <a:t>資源ごみの集団回収は、これまで、町内にある３つの小学校区のうち２校でＰＴＡが集団回収を実施しています。</a:t>
            </a:r>
          </a:p>
          <a:p>
            <a:r>
              <a:rPr lang="ja-JP" altLang="en-US" sz="1400">
                <a:ea typeface="ＭＳ ゴシック" pitchFamily="49" charset="-128"/>
              </a:rPr>
              <a:t>２０年１１月に、町会を４つの区域に分割して、初めて「ゴミ問題の意見交換会」を実施しました。</a:t>
            </a:r>
          </a:p>
          <a:p>
            <a:r>
              <a:rPr lang="ja-JP" altLang="en-US" sz="1400">
                <a:ea typeface="ＭＳ ゴシック" pitchFamily="49" charset="-128"/>
              </a:rPr>
              <a:t>そこで当番の人の大変な苦労が出されました。サークルに網を被せたごみ収集場所に、カラスが集団で来て食い散らかすので、片付けるのが大変。暴風雨の時や吹雪の時は、サークルに被せている網やシートが飛ばされて、元の場所に戻せない等、当番の人の大変な苦労が出されました。</a:t>
            </a:r>
          </a:p>
          <a:p>
            <a:endParaRPr lang="ja-JP" altLang="en-US" sz="1400">
              <a:ea typeface="ＭＳ ゴシック" pitchFamily="4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6F32-A869-45AE-84BC-6B5F4FCC41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76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6F32-A869-45AE-84BC-6B5F4FCC41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37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10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35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BD9718-88D6-4A53-8FD6-B28D0797566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05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9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09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6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7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09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26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133A-FDC5-48A8-A4DD-363705AB22A1}" type="datetimeFigureOut">
              <a:rPr kumimoji="1" lang="ja-JP" altLang="en-US" smtClean="0"/>
              <a:t>2019/12/9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8858-600D-4CAB-8F29-487598C85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3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bin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子や孫達に残そう、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青森の豊かさ、きれいな町内を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704856" cy="3217912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・</a:t>
            </a:r>
            <a:r>
              <a:rPr lang="ja-JP" altLang="en-US" sz="2400" dirty="0" smtClean="0"/>
              <a:t>住みよい町内づくりのための清掃及び環境美化事業</a:t>
            </a:r>
            <a:endParaRPr lang="en-US" altLang="ja-JP" sz="2400" dirty="0"/>
          </a:p>
          <a:p>
            <a:r>
              <a:rPr lang="ja-JP" altLang="en-US" sz="2000" dirty="0" smtClean="0"/>
              <a:t>・令和元年度青森市地域コミュニティ活性化事業　　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/>
          </a:p>
          <a:p>
            <a:endParaRPr lang="en-US" altLang="ja-JP" sz="2000" dirty="0" smtClean="0"/>
          </a:p>
          <a:p>
            <a:r>
              <a:rPr kumimoji="1" lang="ja-JP" altLang="en-US" sz="2400" dirty="0" smtClean="0"/>
              <a:t>　　　青森市相馬町町会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29024"/>
            <a:ext cx="2778786" cy="22513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17032"/>
            <a:ext cx="1564947" cy="21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312368" cy="504056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プランターの生育状況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8" y="620688"/>
            <a:ext cx="2664296" cy="107135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664296" cy="21479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7" y="3888604"/>
            <a:ext cx="3267855" cy="18381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3328"/>
            <a:ext cx="4139952" cy="23287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0754"/>
            <a:ext cx="2929688" cy="1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186808" cy="432048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秋の町内と岸壁の清掃風景１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2422416" cy="23237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4801"/>
            <a:ext cx="2242763" cy="228372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39607"/>
            <a:ext cx="2839926" cy="23341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2326804" cy="275308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2995"/>
            <a:ext cx="4277988" cy="26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639762"/>
          </a:xfrm>
        </p:spPr>
        <p:txBody>
          <a:bodyPr/>
          <a:lstStyle/>
          <a:p>
            <a:r>
              <a:rPr kumimoji="1" lang="ja-JP" altLang="en-US" dirty="0" smtClean="0"/>
              <a:t>秋の岸壁清掃風景２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4608"/>
            <a:ext cx="2736304" cy="22953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9565"/>
            <a:ext cx="3263358" cy="25003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47640"/>
            <a:ext cx="3528392" cy="22302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72" y="3852476"/>
            <a:ext cx="3960440" cy="222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9572" y="332656"/>
            <a:ext cx="3867936" cy="504056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１０月５日雪寄せ場の草刈</a:t>
            </a:r>
            <a:endParaRPr kumimoji="1" lang="ja-JP" altLang="en-US" sz="24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3528" y="3356992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+mj-ea"/>
              </a:rPr>
              <a:t>１０月１９</a:t>
            </a:r>
            <a:r>
              <a:rPr lang="ja-JP" altLang="en-US" sz="2400" dirty="0" smtClean="0"/>
              <a:t>日ゴミ出しルールを守る「ゴミの分別講習会」</a:t>
            </a:r>
            <a:endParaRPr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7" y="980728"/>
            <a:ext cx="1788803" cy="21328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88" y="1186294"/>
            <a:ext cx="2839977" cy="15974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61" y="1245095"/>
            <a:ext cx="2851773" cy="16041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64" y="3995057"/>
            <a:ext cx="2995496" cy="2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 txBox="1">
            <a:spLocks/>
          </p:cNvSpPr>
          <p:nvPr/>
        </p:nvSpPr>
        <p:spPr>
          <a:xfrm>
            <a:off x="611560" y="404664"/>
            <a:ext cx="5976664" cy="5040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ゴミ収集ボックス腐敗防止等環境改善工事</a:t>
            </a:r>
            <a:r>
              <a:rPr lang="ja-JP" altLang="en-US" sz="2400" dirty="0"/>
              <a:t>（１）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6512"/>
            <a:ext cx="3020312" cy="22425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2448272" cy="22194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4" y="3695204"/>
            <a:ext cx="3045580" cy="225389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36" y="3677934"/>
            <a:ext cx="3078179" cy="24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5976664" cy="504056"/>
          </a:xfrm>
        </p:spPr>
        <p:txBody>
          <a:bodyPr>
            <a:normAutofit fontScale="90000"/>
          </a:bodyPr>
          <a:lstStyle/>
          <a:p>
            <a:r>
              <a:rPr lang="ja-JP" altLang="en-US" sz="2400" dirty="0" smtClean="0"/>
              <a:t>ゴミ収集ボックス腐敗防止等環境改善</a:t>
            </a:r>
            <a:r>
              <a:rPr lang="ja-JP" altLang="en-US" sz="2400" dirty="0" smtClean="0"/>
              <a:t>工事（２）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1792"/>
            <a:ext cx="2179292" cy="17881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1"/>
            <a:ext cx="3489985" cy="208849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1"/>
            <a:ext cx="3672408" cy="205369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45498"/>
            <a:ext cx="3168352" cy="2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0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1584176" cy="855786"/>
          </a:xfrm>
        </p:spPr>
        <p:txBody>
          <a:bodyPr>
            <a:noAutofit/>
          </a:bodyPr>
          <a:lstStyle/>
          <a:p>
            <a:r>
              <a:rPr lang="ja-JP" altLang="en-US" sz="5400" dirty="0" smtClean="0"/>
              <a:t>終了　　　　　</a:t>
            </a:r>
            <a:endParaRPr kumimoji="1" lang="ja-JP" altLang="en-US" sz="5400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0" y="836712"/>
            <a:ext cx="3816424" cy="550134"/>
          </a:xfrm>
        </p:spPr>
        <p:txBody>
          <a:bodyPr/>
          <a:lstStyle/>
          <a:p>
            <a:r>
              <a:rPr lang="ja-JP" altLang="en-US" dirty="0" smtClean="0"/>
              <a:t>秋の岸壁の清掃集合写真　　　　　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682788" cy="49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07951" y="1052840"/>
            <a:ext cx="8856662" cy="5616575"/>
          </a:xfrm>
          <a:prstGeom prst="foldedCorner">
            <a:avLst>
              <a:gd name="adj" fmla="val 958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>
                <a:ea typeface="HGP創英角ｺﾞｼｯｸUB" pitchFamily="50" charset="-128"/>
              </a:rPr>
              <a:t>「相馬町町会」の概要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34925" y="1052513"/>
            <a:ext cx="9096375" cy="1692275"/>
          </a:xfrm>
          <a:custGeom>
            <a:avLst/>
            <a:gdLst>
              <a:gd name="T0" fmla="*/ 1066 w 5730"/>
              <a:gd name="T1" fmla="*/ 0 h 1157"/>
              <a:gd name="T2" fmla="*/ 658 w 5730"/>
              <a:gd name="T3" fmla="*/ 998 h 1157"/>
              <a:gd name="T4" fmla="*/ 5012 w 5730"/>
              <a:gd name="T5" fmla="*/ 953 h 1157"/>
              <a:gd name="T6" fmla="*/ 4967 w 5730"/>
              <a:gd name="T7" fmla="*/ 953 h 1157"/>
              <a:gd name="T8" fmla="*/ 4921 w 5730"/>
              <a:gd name="T9" fmla="*/ 953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0" h="1157">
                <a:moveTo>
                  <a:pt x="1066" y="0"/>
                </a:moveTo>
                <a:cubicBezTo>
                  <a:pt x="533" y="419"/>
                  <a:pt x="0" y="839"/>
                  <a:pt x="658" y="998"/>
                </a:cubicBezTo>
                <a:cubicBezTo>
                  <a:pt x="1316" y="1157"/>
                  <a:pt x="4294" y="960"/>
                  <a:pt x="5012" y="953"/>
                </a:cubicBezTo>
                <a:cubicBezTo>
                  <a:pt x="5730" y="946"/>
                  <a:pt x="4982" y="953"/>
                  <a:pt x="4967" y="953"/>
                </a:cubicBezTo>
                <a:cubicBezTo>
                  <a:pt x="4952" y="953"/>
                  <a:pt x="4936" y="953"/>
                  <a:pt x="4921" y="953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755650" y="2636838"/>
            <a:ext cx="1416050" cy="2447925"/>
          </a:xfrm>
          <a:custGeom>
            <a:avLst/>
            <a:gdLst>
              <a:gd name="T0" fmla="*/ 862 w 1028"/>
              <a:gd name="T1" fmla="*/ 0 h 1724"/>
              <a:gd name="T2" fmla="*/ 998 w 1028"/>
              <a:gd name="T3" fmla="*/ 181 h 1724"/>
              <a:gd name="T4" fmla="*/ 862 w 1028"/>
              <a:gd name="T5" fmla="*/ 454 h 1724"/>
              <a:gd name="T6" fmla="*/ 0 w 1028"/>
              <a:gd name="T7" fmla="*/ 1724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8" h="1724">
                <a:moveTo>
                  <a:pt x="862" y="0"/>
                </a:moveTo>
                <a:cubicBezTo>
                  <a:pt x="930" y="52"/>
                  <a:pt x="998" y="105"/>
                  <a:pt x="998" y="181"/>
                </a:cubicBezTo>
                <a:cubicBezTo>
                  <a:pt x="998" y="257"/>
                  <a:pt x="1028" y="197"/>
                  <a:pt x="862" y="454"/>
                </a:cubicBezTo>
                <a:cubicBezTo>
                  <a:pt x="696" y="711"/>
                  <a:pt x="144" y="1512"/>
                  <a:pt x="0" y="172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1187450" y="2636838"/>
            <a:ext cx="2162175" cy="2592387"/>
          </a:xfrm>
          <a:custGeom>
            <a:avLst/>
            <a:gdLst>
              <a:gd name="T0" fmla="*/ 1723 w 1723"/>
              <a:gd name="T1" fmla="*/ 0 h 2042"/>
              <a:gd name="T2" fmla="*/ 1315 w 1723"/>
              <a:gd name="T3" fmla="*/ 136 h 2042"/>
              <a:gd name="T4" fmla="*/ 1134 w 1723"/>
              <a:gd name="T5" fmla="*/ 363 h 2042"/>
              <a:gd name="T6" fmla="*/ 226 w 1723"/>
              <a:gd name="T7" fmla="*/ 1724 h 2042"/>
              <a:gd name="T8" fmla="*/ 0 w 1723"/>
              <a:gd name="T9" fmla="*/ 2042 h 2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3" h="2042">
                <a:moveTo>
                  <a:pt x="1723" y="0"/>
                </a:moveTo>
                <a:cubicBezTo>
                  <a:pt x="1568" y="37"/>
                  <a:pt x="1413" y="75"/>
                  <a:pt x="1315" y="136"/>
                </a:cubicBezTo>
                <a:cubicBezTo>
                  <a:pt x="1217" y="197"/>
                  <a:pt x="1315" y="98"/>
                  <a:pt x="1134" y="363"/>
                </a:cubicBezTo>
                <a:cubicBezTo>
                  <a:pt x="953" y="628"/>
                  <a:pt x="415" y="1444"/>
                  <a:pt x="226" y="1724"/>
                </a:cubicBezTo>
                <a:cubicBezTo>
                  <a:pt x="37" y="2004"/>
                  <a:pt x="18" y="2023"/>
                  <a:pt x="0" y="204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179388" y="5516563"/>
            <a:ext cx="323850" cy="43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5661025"/>
            <a:ext cx="541337" cy="908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0489" name="Picture 9" descr="MCSO0253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208915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MCj034370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052513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MCj041800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060575"/>
            <a:ext cx="45243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MCj041362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47148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MCj039852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627062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4" name="Freeform 14"/>
          <p:cNvSpPr>
            <a:spLocks/>
          </p:cNvSpPr>
          <p:nvPr/>
        </p:nvSpPr>
        <p:spPr bwMode="auto">
          <a:xfrm>
            <a:off x="179388" y="2708275"/>
            <a:ext cx="215900" cy="142875"/>
          </a:xfrm>
          <a:custGeom>
            <a:avLst/>
            <a:gdLst>
              <a:gd name="T0" fmla="*/ 136 w 136"/>
              <a:gd name="T1" fmla="*/ 0 h 90"/>
              <a:gd name="T2" fmla="*/ 0 w 136"/>
              <a:gd name="T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" h="90">
                <a:moveTo>
                  <a:pt x="136" y="0"/>
                </a:moveTo>
                <a:cubicBezTo>
                  <a:pt x="79" y="37"/>
                  <a:pt x="23" y="75"/>
                  <a:pt x="0" y="9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50825" y="2708275"/>
            <a:ext cx="433388" cy="360363"/>
          </a:xfrm>
          <a:custGeom>
            <a:avLst/>
            <a:gdLst>
              <a:gd name="T0" fmla="*/ 273 w 273"/>
              <a:gd name="T1" fmla="*/ 0 h 227"/>
              <a:gd name="T2" fmla="*/ 0 w 273"/>
              <a:gd name="T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3" h="227">
                <a:moveTo>
                  <a:pt x="273" y="0"/>
                </a:moveTo>
                <a:cubicBezTo>
                  <a:pt x="159" y="94"/>
                  <a:pt x="46" y="189"/>
                  <a:pt x="0" y="227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323850" y="2636838"/>
            <a:ext cx="287338" cy="287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50825" y="2708275"/>
            <a:ext cx="250825" cy="290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116013" y="3068638"/>
            <a:ext cx="1295400" cy="579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>
                <a:ea typeface="HGP創英角ｺﾞｼｯｸUB" pitchFamily="50" charset="-128"/>
              </a:rPr>
              <a:t>堤川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235825" y="4365625"/>
            <a:ext cx="1657350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>
                <a:ea typeface="HGP創英角ｺﾞｼｯｸUB" pitchFamily="50" charset="-128"/>
              </a:rPr>
              <a:t>合浦公園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276600" y="5876925"/>
            <a:ext cx="21605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dirty="0">
                <a:ea typeface="HGP創英角ｺﾞｼｯｸUB" pitchFamily="50" charset="-128"/>
              </a:rPr>
              <a:t>国道４号</a:t>
            </a:r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2339975" y="2492375"/>
            <a:ext cx="5040313" cy="1150938"/>
          </a:xfrm>
          <a:custGeom>
            <a:avLst/>
            <a:gdLst>
              <a:gd name="T0" fmla="*/ 393 w 3870"/>
              <a:gd name="T1" fmla="*/ 892 h 1065"/>
              <a:gd name="T2" fmla="*/ 801 w 3870"/>
              <a:gd name="T3" fmla="*/ 211 h 1065"/>
              <a:gd name="T4" fmla="*/ 3477 w 3870"/>
              <a:gd name="T5" fmla="*/ 121 h 1065"/>
              <a:gd name="T6" fmla="*/ 3159 w 3870"/>
              <a:gd name="T7" fmla="*/ 937 h 1065"/>
              <a:gd name="T8" fmla="*/ 393 w 3870"/>
              <a:gd name="T9" fmla="*/ 89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0" h="1065">
                <a:moveTo>
                  <a:pt x="393" y="892"/>
                </a:moveTo>
                <a:cubicBezTo>
                  <a:pt x="0" y="771"/>
                  <a:pt x="287" y="339"/>
                  <a:pt x="801" y="211"/>
                </a:cubicBezTo>
                <a:cubicBezTo>
                  <a:pt x="1315" y="83"/>
                  <a:pt x="3084" y="0"/>
                  <a:pt x="3477" y="121"/>
                </a:cubicBezTo>
                <a:cubicBezTo>
                  <a:pt x="3870" y="242"/>
                  <a:pt x="3673" y="809"/>
                  <a:pt x="3159" y="937"/>
                </a:cubicBezTo>
                <a:cubicBezTo>
                  <a:pt x="2645" y="1065"/>
                  <a:pt x="786" y="1013"/>
                  <a:pt x="393" y="892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276600" y="1268413"/>
            <a:ext cx="1800225" cy="519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dirty="0">
                <a:ea typeface="HGP創英角ｺﾞｼｯｸUB" pitchFamily="50" charset="-128"/>
              </a:rPr>
              <a:t>陸奥湾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492500" y="278130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>
                <a:ea typeface="HGP創英角ｺﾞｼｯｸUB" pitchFamily="50" charset="-128"/>
              </a:rPr>
              <a:t>相馬町町会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179388" y="2781300"/>
            <a:ext cx="250825" cy="290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0505" name="Picture 25" descr="MCj0344581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720725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Picture 26" descr="MCBL01003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97425"/>
            <a:ext cx="10795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116013" y="4652963"/>
            <a:ext cx="935037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>
                <a:ea typeface="HGP創英角ｺﾞｼｯｸUB" pitchFamily="50" charset="-128"/>
              </a:rPr>
              <a:t>石森橋</a:t>
            </a:r>
          </a:p>
        </p:txBody>
      </p:sp>
      <p:sp>
        <p:nvSpPr>
          <p:cNvPr id="20508" name="Freeform 28"/>
          <p:cNvSpPr>
            <a:spLocks/>
          </p:cNvSpPr>
          <p:nvPr/>
        </p:nvSpPr>
        <p:spPr bwMode="auto">
          <a:xfrm>
            <a:off x="1763713" y="4581525"/>
            <a:ext cx="4824412" cy="71438"/>
          </a:xfrm>
          <a:custGeom>
            <a:avLst/>
            <a:gdLst>
              <a:gd name="T0" fmla="*/ 0 w 3923"/>
              <a:gd name="T1" fmla="*/ 15 h 604"/>
              <a:gd name="T2" fmla="*/ 3221 w 3923"/>
              <a:gd name="T3" fmla="*/ 15 h 604"/>
              <a:gd name="T4" fmla="*/ 3810 w 3923"/>
              <a:gd name="T5" fmla="*/ 105 h 604"/>
              <a:gd name="T6" fmla="*/ 3901 w 3923"/>
              <a:gd name="T7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23" h="604">
                <a:moveTo>
                  <a:pt x="0" y="15"/>
                </a:moveTo>
                <a:cubicBezTo>
                  <a:pt x="1293" y="7"/>
                  <a:pt x="2586" y="0"/>
                  <a:pt x="3221" y="15"/>
                </a:cubicBezTo>
                <a:cubicBezTo>
                  <a:pt x="3856" y="30"/>
                  <a:pt x="3697" y="7"/>
                  <a:pt x="3810" y="105"/>
                </a:cubicBezTo>
                <a:cubicBezTo>
                  <a:pt x="3923" y="203"/>
                  <a:pt x="3886" y="521"/>
                  <a:pt x="3901" y="604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9" name="Freeform 29"/>
          <p:cNvSpPr>
            <a:spLocks/>
          </p:cNvSpPr>
          <p:nvPr/>
        </p:nvSpPr>
        <p:spPr bwMode="auto">
          <a:xfrm>
            <a:off x="1979613" y="4437063"/>
            <a:ext cx="4824412" cy="71437"/>
          </a:xfrm>
          <a:custGeom>
            <a:avLst/>
            <a:gdLst>
              <a:gd name="T0" fmla="*/ 0 w 3923"/>
              <a:gd name="T1" fmla="*/ 15 h 604"/>
              <a:gd name="T2" fmla="*/ 3221 w 3923"/>
              <a:gd name="T3" fmla="*/ 15 h 604"/>
              <a:gd name="T4" fmla="*/ 3810 w 3923"/>
              <a:gd name="T5" fmla="*/ 105 h 604"/>
              <a:gd name="T6" fmla="*/ 3901 w 3923"/>
              <a:gd name="T7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23" h="604">
                <a:moveTo>
                  <a:pt x="0" y="15"/>
                </a:moveTo>
                <a:cubicBezTo>
                  <a:pt x="1293" y="7"/>
                  <a:pt x="2586" y="0"/>
                  <a:pt x="3221" y="15"/>
                </a:cubicBezTo>
                <a:cubicBezTo>
                  <a:pt x="3856" y="30"/>
                  <a:pt x="3697" y="7"/>
                  <a:pt x="3810" y="105"/>
                </a:cubicBezTo>
                <a:cubicBezTo>
                  <a:pt x="3923" y="203"/>
                  <a:pt x="3886" y="521"/>
                  <a:pt x="3901" y="604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0" name="Freeform 30"/>
          <p:cNvSpPr>
            <a:spLocks/>
          </p:cNvSpPr>
          <p:nvPr/>
        </p:nvSpPr>
        <p:spPr bwMode="auto">
          <a:xfrm>
            <a:off x="1619250" y="1916113"/>
            <a:ext cx="360363" cy="96837"/>
          </a:xfrm>
          <a:custGeom>
            <a:avLst/>
            <a:gdLst>
              <a:gd name="T0" fmla="*/ 0 w 409"/>
              <a:gd name="T1" fmla="*/ 91 h 106"/>
              <a:gd name="T2" fmla="*/ 137 w 409"/>
              <a:gd name="T3" fmla="*/ 91 h 106"/>
              <a:gd name="T4" fmla="*/ 137 w 409"/>
              <a:gd name="T5" fmla="*/ 0 h 106"/>
              <a:gd name="T6" fmla="*/ 273 w 409"/>
              <a:gd name="T7" fmla="*/ 91 h 106"/>
              <a:gd name="T8" fmla="*/ 409 w 409"/>
              <a:gd name="T9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106">
                <a:moveTo>
                  <a:pt x="0" y="91"/>
                </a:moveTo>
                <a:cubicBezTo>
                  <a:pt x="57" y="98"/>
                  <a:pt x="114" y="106"/>
                  <a:pt x="137" y="91"/>
                </a:cubicBezTo>
                <a:cubicBezTo>
                  <a:pt x="160" y="76"/>
                  <a:pt x="114" y="0"/>
                  <a:pt x="137" y="0"/>
                </a:cubicBezTo>
                <a:cubicBezTo>
                  <a:pt x="160" y="0"/>
                  <a:pt x="228" y="76"/>
                  <a:pt x="273" y="91"/>
                </a:cubicBezTo>
                <a:cubicBezTo>
                  <a:pt x="318" y="106"/>
                  <a:pt x="386" y="91"/>
                  <a:pt x="409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1" name="Freeform 31"/>
          <p:cNvSpPr>
            <a:spLocks/>
          </p:cNvSpPr>
          <p:nvPr/>
        </p:nvSpPr>
        <p:spPr bwMode="auto">
          <a:xfrm>
            <a:off x="3059113" y="2133600"/>
            <a:ext cx="360362" cy="96838"/>
          </a:xfrm>
          <a:custGeom>
            <a:avLst/>
            <a:gdLst>
              <a:gd name="T0" fmla="*/ 0 w 409"/>
              <a:gd name="T1" fmla="*/ 91 h 106"/>
              <a:gd name="T2" fmla="*/ 137 w 409"/>
              <a:gd name="T3" fmla="*/ 91 h 106"/>
              <a:gd name="T4" fmla="*/ 137 w 409"/>
              <a:gd name="T5" fmla="*/ 0 h 106"/>
              <a:gd name="T6" fmla="*/ 273 w 409"/>
              <a:gd name="T7" fmla="*/ 91 h 106"/>
              <a:gd name="T8" fmla="*/ 409 w 409"/>
              <a:gd name="T9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106">
                <a:moveTo>
                  <a:pt x="0" y="91"/>
                </a:moveTo>
                <a:cubicBezTo>
                  <a:pt x="57" y="98"/>
                  <a:pt x="114" y="106"/>
                  <a:pt x="137" y="91"/>
                </a:cubicBezTo>
                <a:cubicBezTo>
                  <a:pt x="160" y="76"/>
                  <a:pt x="114" y="0"/>
                  <a:pt x="137" y="0"/>
                </a:cubicBezTo>
                <a:cubicBezTo>
                  <a:pt x="160" y="0"/>
                  <a:pt x="228" y="76"/>
                  <a:pt x="273" y="91"/>
                </a:cubicBezTo>
                <a:cubicBezTo>
                  <a:pt x="318" y="106"/>
                  <a:pt x="386" y="91"/>
                  <a:pt x="409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2" name="Freeform 32"/>
          <p:cNvSpPr>
            <a:spLocks/>
          </p:cNvSpPr>
          <p:nvPr/>
        </p:nvSpPr>
        <p:spPr bwMode="auto">
          <a:xfrm>
            <a:off x="2484438" y="1268413"/>
            <a:ext cx="360362" cy="96837"/>
          </a:xfrm>
          <a:custGeom>
            <a:avLst/>
            <a:gdLst>
              <a:gd name="T0" fmla="*/ 0 w 409"/>
              <a:gd name="T1" fmla="*/ 91 h 106"/>
              <a:gd name="T2" fmla="*/ 137 w 409"/>
              <a:gd name="T3" fmla="*/ 91 h 106"/>
              <a:gd name="T4" fmla="*/ 137 w 409"/>
              <a:gd name="T5" fmla="*/ 0 h 106"/>
              <a:gd name="T6" fmla="*/ 273 w 409"/>
              <a:gd name="T7" fmla="*/ 91 h 106"/>
              <a:gd name="T8" fmla="*/ 409 w 409"/>
              <a:gd name="T9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106">
                <a:moveTo>
                  <a:pt x="0" y="91"/>
                </a:moveTo>
                <a:cubicBezTo>
                  <a:pt x="57" y="98"/>
                  <a:pt x="114" y="106"/>
                  <a:pt x="137" y="91"/>
                </a:cubicBezTo>
                <a:cubicBezTo>
                  <a:pt x="160" y="76"/>
                  <a:pt x="114" y="0"/>
                  <a:pt x="137" y="0"/>
                </a:cubicBezTo>
                <a:cubicBezTo>
                  <a:pt x="160" y="0"/>
                  <a:pt x="228" y="76"/>
                  <a:pt x="273" y="91"/>
                </a:cubicBezTo>
                <a:cubicBezTo>
                  <a:pt x="318" y="106"/>
                  <a:pt x="386" y="91"/>
                  <a:pt x="409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>
            <a:off x="5651500" y="1484313"/>
            <a:ext cx="360363" cy="96837"/>
          </a:xfrm>
          <a:custGeom>
            <a:avLst/>
            <a:gdLst>
              <a:gd name="T0" fmla="*/ 0 w 409"/>
              <a:gd name="T1" fmla="*/ 91 h 106"/>
              <a:gd name="T2" fmla="*/ 137 w 409"/>
              <a:gd name="T3" fmla="*/ 91 h 106"/>
              <a:gd name="T4" fmla="*/ 137 w 409"/>
              <a:gd name="T5" fmla="*/ 0 h 106"/>
              <a:gd name="T6" fmla="*/ 273 w 409"/>
              <a:gd name="T7" fmla="*/ 91 h 106"/>
              <a:gd name="T8" fmla="*/ 409 w 409"/>
              <a:gd name="T9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106">
                <a:moveTo>
                  <a:pt x="0" y="91"/>
                </a:moveTo>
                <a:cubicBezTo>
                  <a:pt x="57" y="98"/>
                  <a:pt x="114" y="106"/>
                  <a:pt x="137" y="91"/>
                </a:cubicBezTo>
                <a:cubicBezTo>
                  <a:pt x="160" y="76"/>
                  <a:pt x="114" y="0"/>
                  <a:pt x="137" y="0"/>
                </a:cubicBezTo>
                <a:cubicBezTo>
                  <a:pt x="160" y="0"/>
                  <a:pt x="228" y="76"/>
                  <a:pt x="273" y="91"/>
                </a:cubicBezTo>
                <a:cubicBezTo>
                  <a:pt x="318" y="106"/>
                  <a:pt x="386" y="91"/>
                  <a:pt x="409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>
            <a:off x="7019925" y="1268413"/>
            <a:ext cx="360363" cy="96837"/>
          </a:xfrm>
          <a:custGeom>
            <a:avLst/>
            <a:gdLst>
              <a:gd name="T0" fmla="*/ 0 w 409"/>
              <a:gd name="T1" fmla="*/ 91 h 106"/>
              <a:gd name="T2" fmla="*/ 137 w 409"/>
              <a:gd name="T3" fmla="*/ 91 h 106"/>
              <a:gd name="T4" fmla="*/ 137 w 409"/>
              <a:gd name="T5" fmla="*/ 0 h 106"/>
              <a:gd name="T6" fmla="*/ 273 w 409"/>
              <a:gd name="T7" fmla="*/ 91 h 106"/>
              <a:gd name="T8" fmla="*/ 409 w 409"/>
              <a:gd name="T9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106">
                <a:moveTo>
                  <a:pt x="0" y="91"/>
                </a:moveTo>
                <a:cubicBezTo>
                  <a:pt x="57" y="98"/>
                  <a:pt x="114" y="106"/>
                  <a:pt x="137" y="91"/>
                </a:cubicBezTo>
                <a:cubicBezTo>
                  <a:pt x="160" y="76"/>
                  <a:pt x="114" y="0"/>
                  <a:pt x="137" y="0"/>
                </a:cubicBezTo>
                <a:cubicBezTo>
                  <a:pt x="160" y="0"/>
                  <a:pt x="228" y="76"/>
                  <a:pt x="273" y="91"/>
                </a:cubicBezTo>
                <a:cubicBezTo>
                  <a:pt x="318" y="106"/>
                  <a:pt x="386" y="91"/>
                  <a:pt x="409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5" name="Freeform 35"/>
          <p:cNvSpPr>
            <a:spLocks/>
          </p:cNvSpPr>
          <p:nvPr/>
        </p:nvSpPr>
        <p:spPr bwMode="auto">
          <a:xfrm>
            <a:off x="4787900" y="2060575"/>
            <a:ext cx="360363" cy="96838"/>
          </a:xfrm>
          <a:custGeom>
            <a:avLst/>
            <a:gdLst>
              <a:gd name="T0" fmla="*/ 0 w 409"/>
              <a:gd name="T1" fmla="*/ 91 h 106"/>
              <a:gd name="T2" fmla="*/ 137 w 409"/>
              <a:gd name="T3" fmla="*/ 91 h 106"/>
              <a:gd name="T4" fmla="*/ 137 w 409"/>
              <a:gd name="T5" fmla="*/ 0 h 106"/>
              <a:gd name="T6" fmla="*/ 273 w 409"/>
              <a:gd name="T7" fmla="*/ 91 h 106"/>
              <a:gd name="T8" fmla="*/ 409 w 409"/>
              <a:gd name="T9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106">
                <a:moveTo>
                  <a:pt x="0" y="91"/>
                </a:moveTo>
                <a:cubicBezTo>
                  <a:pt x="57" y="98"/>
                  <a:pt x="114" y="106"/>
                  <a:pt x="137" y="91"/>
                </a:cubicBezTo>
                <a:cubicBezTo>
                  <a:pt x="160" y="76"/>
                  <a:pt x="114" y="0"/>
                  <a:pt x="137" y="0"/>
                </a:cubicBezTo>
                <a:cubicBezTo>
                  <a:pt x="160" y="0"/>
                  <a:pt x="228" y="76"/>
                  <a:pt x="273" y="91"/>
                </a:cubicBezTo>
                <a:cubicBezTo>
                  <a:pt x="318" y="106"/>
                  <a:pt x="386" y="91"/>
                  <a:pt x="409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>
            <a:off x="8316913" y="1989138"/>
            <a:ext cx="360362" cy="96837"/>
          </a:xfrm>
          <a:custGeom>
            <a:avLst/>
            <a:gdLst>
              <a:gd name="T0" fmla="*/ 0 w 409"/>
              <a:gd name="T1" fmla="*/ 91 h 106"/>
              <a:gd name="T2" fmla="*/ 137 w 409"/>
              <a:gd name="T3" fmla="*/ 91 h 106"/>
              <a:gd name="T4" fmla="*/ 137 w 409"/>
              <a:gd name="T5" fmla="*/ 0 h 106"/>
              <a:gd name="T6" fmla="*/ 273 w 409"/>
              <a:gd name="T7" fmla="*/ 91 h 106"/>
              <a:gd name="T8" fmla="*/ 409 w 409"/>
              <a:gd name="T9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106">
                <a:moveTo>
                  <a:pt x="0" y="91"/>
                </a:moveTo>
                <a:cubicBezTo>
                  <a:pt x="57" y="98"/>
                  <a:pt x="114" y="106"/>
                  <a:pt x="137" y="91"/>
                </a:cubicBezTo>
                <a:cubicBezTo>
                  <a:pt x="160" y="76"/>
                  <a:pt x="114" y="0"/>
                  <a:pt x="137" y="0"/>
                </a:cubicBezTo>
                <a:cubicBezTo>
                  <a:pt x="160" y="0"/>
                  <a:pt x="228" y="76"/>
                  <a:pt x="273" y="91"/>
                </a:cubicBezTo>
                <a:cubicBezTo>
                  <a:pt x="318" y="106"/>
                  <a:pt x="386" y="91"/>
                  <a:pt x="409" y="9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1476375" y="5589588"/>
            <a:ext cx="7488238" cy="215900"/>
          </a:xfrm>
          <a:prstGeom prst="parallelogram">
            <a:avLst>
              <a:gd name="adj" fmla="val 115452"/>
            </a:avLst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>
            <a:off x="1763713" y="4456113"/>
            <a:ext cx="4895850" cy="106362"/>
          </a:xfrm>
          <a:prstGeom prst="parallelogram">
            <a:avLst>
              <a:gd name="adj" fmla="val 284491"/>
            </a:avLst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9" name="Freeform 39"/>
          <p:cNvSpPr>
            <a:spLocks/>
          </p:cNvSpPr>
          <p:nvPr/>
        </p:nvSpPr>
        <p:spPr bwMode="auto">
          <a:xfrm>
            <a:off x="1384300" y="5535613"/>
            <a:ext cx="7632700" cy="71437"/>
          </a:xfrm>
          <a:custGeom>
            <a:avLst/>
            <a:gdLst>
              <a:gd name="T0" fmla="*/ 0 w 5580"/>
              <a:gd name="T1" fmla="*/ 0 h 90"/>
              <a:gd name="T2" fmla="*/ 5580 w 5580"/>
              <a:gd name="T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80" h="90">
                <a:moveTo>
                  <a:pt x="0" y="0"/>
                </a:moveTo>
                <a:cubicBezTo>
                  <a:pt x="2325" y="37"/>
                  <a:pt x="4650" y="75"/>
                  <a:pt x="5580" y="90"/>
                </a:cubicBezTo>
              </a:path>
            </a:pathLst>
          </a:custGeom>
          <a:noFill/>
          <a:ln w="762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0" name="Freeform 40"/>
          <p:cNvSpPr>
            <a:spLocks/>
          </p:cNvSpPr>
          <p:nvPr/>
        </p:nvSpPr>
        <p:spPr bwMode="auto">
          <a:xfrm>
            <a:off x="1042988" y="5805488"/>
            <a:ext cx="7921625" cy="71437"/>
          </a:xfrm>
          <a:custGeom>
            <a:avLst/>
            <a:gdLst>
              <a:gd name="T0" fmla="*/ 0 w 5534"/>
              <a:gd name="T1" fmla="*/ 0 h 45"/>
              <a:gd name="T2" fmla="*/ 5534 w 5534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34" h="45">
                <a:moveTo>
                  <a:pt x="0" y="0"/>
                </a:moveTo>
                <a:cubicBezTo>
                  <a:pt x="2306" y="19"/>
                  <a:pt x="4612" y="38"/>
                  <a:pt x="5534" y="45"/>
                </a:cubicBezTo>
              </a:path>
            </a:pathLst>
          </a:custGeom>
          <a:noFill/>
          <a:ln w="762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0521" name="Picture 41" descr="MCj0344581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122396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50825" y="5661025"/>
            <a:ext cx="136842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>
                <a:ea typeface="HGP創英角ｺﾞｼｯｸUB" pitchFamily="50" charset="-128"/>
              </a:rPr>
              <a:t>堤橋</a:t>
            </a:r>
          </a:p>
        </p:txBody>
      </p:sp>
    </p:spTree>
    <p:extLst>
      <p:ext uri="{BB962C8B-B14F-4D97-AF65-F5344CB8AC3E}">
        <p14:creationId xmlns:p14="http://schemas.microsoft.com/office/powerpoint/2010/main" val="3704921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AutoShape 15"/>
          <p:cNvSpPr>
            <a:spLocks noChangeArrowheads="1"/>
          </p:cNvSpPr>
          <p:nvPr/>
        </p:nvSpPr>
        <p:spPr bwMode="auto">
          <a:xfrm>
            <a:off x="7848600" y="533400"/>
            <a:ext cx="1066800" cy="426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3418" name="AutoShape 10"/>
          <p:cNvSpPr>
            <a:spLocks noChangeArrowheads="1"/>
          </p:cNvSpPr>
          <p:nvPr/>
        </p:nvSpPr>
        <p:spPr bwMode="auto">
          <a:xfrm>
            <a:off x="1066800" y="381000"/>
            <a:ext cx="6934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集団回収を実施したのは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371600"/>
            <a:ext cx="3429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000" u="sng"/>
              <a:t>これまでは、町内の３小学校のうち２校で集団回収。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sz="2000"/>
          </a:p>
          <a:p>
            <a:pPr>
              <a:lnSpc>
                <a:spcPct val="90000"/>
              </a:lnSpc>
            </a:pPr>
            <a:r>
              <a:rPr lang="ja-JP" altLang="en-US" sz="2000"/>
              <a:t>以前は、</a:t>
            </a:r>
            <a:r>
              <a:rPr lang="ja-JP" altLang="en-US" sz="2000" u="sng"/>
              <a:t>まちが汚れていた</a:t>
            </a:r>
          </a:p>
          <a:p>
            <a:pPr>
              <a:lnSpc>
                <a:spcPct val="90000"/>
              </a:lnSpc>
            </a:pPr>
            <a:endParaRPr lang="ja-JP" altLang="en-US" sz="2000" u="sng"/>
          </a:p>
          <a:p>
            <a:pPr>
              <a:lnSpc>
                <a:spcPct val="90000"/>
              </a:lnSpc>
            </a:pPr>
            <a:r>
              <a:rPr lang="ja-JP" altLang="en-US" sz="2000" u="sng"/>
              <a:t>ボックスにカラスが来て食い散らかす</a:t>
            </a:r>
          </a:p>
          <a:p>
            <a:pPr>
              <a:lnSpc>
                <a:spcPct val="90000"/>
              </a:lnSpc>
            </a:pPr>
            <a:endParaRPr lang="ja-JP" altLang="en-US" sz="2000" u="sng"/>
          </a:p>
          <a:p>
            <a:pPr>
              <a:lnSpc>
                <a:spcPct val="90000"/>
              </a:lnSpc>
            </a:pPr>
            <a:r>
              <a:rPr lang="ja-JP" altLang="en-US" sz="2000" u="sng"/>
              <a:t>暴風雨の時は、サークルや網が飛ばされ、当番は悲鳴</a:t>
            </a:r>
          </a:p>
        </p:txBody>
      </p:sp>
      <p:pic>
        <p:nvPicPr>
          <p:cNvPr id="273420" name="Picture 12" descr="C:\Documents and Settings\大田　孝\My Documents\町会\平成２３年\ゴミ関係\資源ゴミ回収\発表資料\２１年６月１４日設置前①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3200400" cy="240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21" name="Picture 13" descr="C:\Documents and Settings\大田　孝\My Documents\町会\平成２３年\ゴミ関係\資源ゴミ回収\発表資料\２１年６月１４日設置前③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8153400" y="1676400"/>
            <a:ext cx="5492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/>
              <a:t>ボックス設置前</a:t>
            </a:r>
          </a:p>
        </p:txBody>
      </p:sp>
      <p:pic>
        <p:nvPicPr>
          <p:cNvPr id="273429" name="Picture 21" descr="C:\Documents and Settings\大田　孝\My Documents\町会\平成２３年\ゴミ関係\資源ゴミ回収\発表資料\２０年１１月１区ゴミ意見交換会 002（極小）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2286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30" name="Text Box 22"/>
          <p:cNvSpPr txBox="1">
            <a:spLocks noChangeArrowheads="1"/>
          </p:cNvSpPr>
          <p:nvPr/>
        </p:nvSpPr>
        <p:spPr bwMode="auto">
          <a:xfrm>
            <a:off x="3733800" y="61722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２０年１１月のゴミ問題の意見交換会</a:t>
            </a:r>
          </a:p>
        </p:txBody>
      </p:sp>
    </p:spTree>
    <p:extLst>
      <p:ext uri="{BB962C8B-B14F-4D97-AF65-F5344CB8AC3E}">
        <p14:creationId xmlns:p14="http://schemas.microsoft.com/office/powerpoint/2010/main" val="86337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大田　孝\My Documents\町会\平成２２年\平成２２年\ごみ関係\資源ごみ回収\その他のプラスチック\９．２１プラ回収 006(小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796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smtClean="0">
                <a:ea typeface="HGP創英角ｺﾞｼｯｸUB" pitchFamily="50" charset="-128"/>
              </a:rPr>
              <a:t>相馬町町会の集団回収の取り組み</a:t>
            </a:r>
            <a:endParaRPr lang="ja-JP" altLang="en-US" sz="4000" dirty="0">
              <a:ea typeface="HGP創英角ｺﾞｼｯｸUB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424642" y="163981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相馬町町会収集場所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492" y="1130123"/>
            <a:ext cx="61198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ea typeface="HGP創英角ｺﾞｼｯｸUB" pitchFamily="50" charset="-128"/>
              </a:rPr>
              <a:t>■</a:t>
            </a:r>
            <a:r>
              <a:rPr lang="ja-JP" altLang="en-US" sz="2800">
                <a:ea typeface="HGP創英角ｺﾞｼｯｸUB" pitchFamily="50" charset="-128"/>
              </a:rPr>
              <a:t>ごみダイエットを始めて良かったこと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2704" y="1779410"/>
            <a:ext cx="5616575" cy="576263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ea typeface="HGP創英角ｺﾞｼｯｸUB" pitchFamily="50" charset="-128"/>
              </a:rPr>
              <a:t>①</a:t>
            </a:r>
            <a:r>
              <a:rPr lang="ja-JP" altLang="en-US" sz="2800">
                <a:ea typeface="HGP創英角ｺﾞｼｯｸUB" pitchFamily="50" charset="-128"/>
              </a:rPr>
              <a:t>クリーンボックスが清潔になった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2704" y="3151010"/>
            <a:ext cx="5616575" cy="576263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ea typeface="HGP創英角ｺﾞｼｯｸUB" pitchFamily="50" charset="-128"/>
              </a:rPr>
              <a:t>③</a:t>
            </a:r>
            <a:r>
              <a:rPr lang="ja-JP" altLang="en-US" sz="2800" dirty="0">
                <a:ea typeface="HGP創英角ｺﾞｼｯｸUB" pitchFamily="50" charset="-128"/>
              </a:rPr>
              <a:t>収益金で草刈機等の購入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704" y="2465210"/>
            <a:ext cx="5616575" cy="576263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ea typeface="HGP創英角ｺﾞｼｯｸUB" pitchFamily="50" charset="-128"/>
              </a:rPr>
              <a:t>②</a:t>
            </a:r>
            <a:r>
              <a:rPr lang="ja-JP" altLang="en-US" sz="2800">
                <a:ea typeface="HGP創英角ｺﾞｼｯｸUB" pitchFamily="50" charset="-128"/>
              </a:rPr>
              <a:t>カラスの被害がなくなった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2704" y="3793948"/>
            <a:ext cx="5616575" cy="576262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ea typeface="HGP創英角ｺﾞｼｯｸUB" pitchFamily="50" charset="-128"/>
              </a:rPr>
              <a:t>④</a:t>
            </a:r>
            <a:r>
              <a:rPr lang="ja-JP" altLang="en-US" sz="2800">
                <a:ea typeface="HGP創英角ｺﾞｼｯｸUB" pitchFamily="50" charset="-128"/>
              </a:rPr>
              <a:t>分別意識の向上</a:t>
            </a:r>
          </a:p>
        </p:txBody>
      </p:sp>
    </p:spTree>
    <p:extLst>
      <p:ext uri="{BB962C8B-B14F-4D97-AF65-F5344CB8AC3E}">
        <p14:creationId xmlns:p14="http://schemas.microsoft.com/office/powerpoint/2010/main" val="856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87624" y="1340768"/>
            <a:ext cx="6048672" cy="423738"/>
          </a:xfrm>
        </p:spPr>
        <p:txBody>
          <a:bodyPr>
            <a:noAutofit/>
          </a:bodyPr>
          <a:lstStyle/>
          <a:p>
            <a:endParaRPr lang="ja-JP" altLang="en-US" dirty="0"/>
          </a:p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春の岸壁と町内の清掃に参加された皆さん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27584" y="47667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/>
              <a:t>きれいなむ</a:t>
            </a:r>
            <a:r>
              <a:rPr lang="ja-JP" altLang="en-US" sz="4000" dirty="0" err="1"/>
              <a:t>つ</a:t>
            </a:r>
            <a:r>
              <a:rPr lang="ja-JP" altLang="en-US" sz="4000" dirty="0"/>
              <a:t>湾を取り戻そう！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0275"/>
            <a:ext cx="8207896" cy="43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18875"/>
            <a:ext cx="2952328" cy="2391906"/>
          </a:xfrm>
          <a:prstGeom prst="rect">
            <a:avLst/>
          </a:prstGeom>
        </p:spPr>
      </p:pic>
      <p:sp>
        <p:nvSpPr>
          <p:cNvPr id="3" name="テキスト プレースホルダー 2"/>
          <p:cNvSpPr txBox="1">
            <a:spLocks/>
          </p:cNvSpPr>
          <p:nvPr/>
        </p:nvSpPr>
        <p:spPr>
          <a:xfrm>
            <a:off x="323528" y="311676"/>
            <a:ext cx="4536504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春の岸壁の清掃風景１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59475"/>
            <a:ext cx="2262230" cy="205166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" y="3645024"/>
            <a:ext cx="3505685" cy="19719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3935193" cy="22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7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2"/>
          <p:cNvSpPr txBox="1">
            <a:spLocks/>
          </p:cNvSpPr>
          <p:nvPr/>
        </p:nvSpPr>
        <p:spPr>
          <a:xfrm>
            <a:off x="323528" y="311676"/>
            <a:ext cx="4536504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春の岸壁の清掃風景２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2" y="1075707"/>
            <a:ext cx="3803915" cy="213970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29" y="3551629"/>
            <a:ext cx="4646262" cy="26135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65" y="1075707"/>
            <a:ext cx="3803915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５月２５日　雪寄せ場の草刈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975492"/>
            <a:ext cx="2768523" cy="24297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75492"/>
            <a:ext cx="3851920" cy="250672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3456384" cy="19442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49" y="3828908"/>
            <a:ext cx="3528392" cy="19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0" y="1196752"/>
            <a:ext cx="3631461" cy="204269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21" y="1200062"/>
            <a:ext cx="3635896" cy="20451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4" y="3573016"/>
            <a:ext cx="3947931" cy="22207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91" y="3558396"/>
            <a:ext cx="3962844" cy="2229100"/>
          </a:xfrm>
          <a:prstGeom prst="rect">
            <a:avLst/>
          </a:prstGeom>
        </p:spPr>
      </p:pic>
      <p:sp>
        <p:nvSpPr>
          <p:cNvPr id="6" name="テキスト プレースホルダー 2"/>
          <p:cNvSpPr txBox="1">
            <a:spLocks/>
          </p:cNvSpPr>
          <p:nvPr/>
        </p:nvSpPr>
        <p:spPr>
          <a:xfrm>
            <a:off x="354034" y="476672"/>
            <a:ext cx="5082062" cy="4706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プランター・花壇に花の植付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045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501</Words>
  <Application>Microsoft Office PowerPoint</Application>
  <PresentationFormat>画面に合わせる (4:3)</PresentationFormat>
  <Paragraphs>62</Paragraphs>
  <Slides>16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子や孫達に残そう、 青森の豊かさ、きれいな町内を</vt:lpstr>
      <vt:lpstr>PowerPoint プレゼンテーション</vt:lpstr>
      <vt:lpstr>集団回収を実施したのは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プランターの生育状況</vt:lpstr>
      <vt:lpstr>秋の町内と岸壁の清掃風景１</vt:lpstr>
      <vt:lpstr>PowerPoint プレゼンテーション</vt:lpstr>
      <vt:lpstr>１０月５日雪寄せ場の草刈</vt:lpstr>
      <vt:lpstr>PowerPoint プレゼンテーション</vt:lpstr>
      <vt:lpstr>ゴミ収集ボックス腐敗防止等環境改善工事（２）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子や孫達に残そう、 青森の豊かさ、きれいな町内を</dc:title>
  <dc:creator>Owner</dc:creator>
  <cp:lastModifiedBy>Owner</cp:lastModifiedBy>
  <cp:revision>101</cp:revision>
  <cp:lastPrinted>2019-12-07T07:32:12Z</cp:lastPrinted>
  <dcterms:created xsi:type="dcterms:W3CDTF">2014-11-17T06:26:08Z</dcterms:created>
  <dcterms:modified xsi:type="dcterms:W3CDTF">2019-12-09T09:24:07Z</dcterms:modified>
</cp:coreProperties>
</file>