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20180706\Owner\Documents\&#31570;&#20117;&#65328;&#65332;&#65313;\&#25945;&#32946;&#25391;&#33288;&#20250;\Kumiko%20USB\&#26377;&#20385;&#36039;&#28304;&#12487;&#12540;&#1247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ja-JP" altLang="en-US" sz="4000" dirty="0"/>
              <a:t>有価資源回収実績</a:t>
            </a:r>
            <a:endParaRPr lang="en-US" altLang="ja-JP" sz="4000" dirty="0"/>
          </a:p>
          <a:p>
            <a:pPr>
              <a:defRPr/>
            </a:pPr>
            <a:endParaRPr lang="ja-JP" dirty="0"/>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ja-JP"/>
        </a:p>
      </c:txPr>
    </c:title>
    <c:autoTitleDeleted val="0"/>
    <c:plotArea>
      <c:layout>
        <c:manualLayout>
          <c:layoutTarget val="inner"/>
          <c:xMode val="edge"/>
          <c:yMode val="edge"/>
          <c:x val="0"/>
          <c:y val="0"/>
          <c:w val="1"/>
          <c:h val="0.87031295330354186"/>
        </c:manualLayout>
      </c:layout>
      <c:barChart>
        <c:barDir val="col"/>
        <c:grouping val="clustered"/>
        <c:varyColors val="0"/>
        <c:ser>
          <c:idx val="0"/>
          <c:order val="0"/>
          <c:spPr>
            <a:solidFill>
              <a:srgbClr val="00B0F0"/>
            </a:solidFill>
            <a:ln>
              <a:noFill/>
            </a:ln>
            <a:effectLst>
              <a:outerShdw blurRad="76200" dir="18900000" sy="23000" kx="-1200000" algn="bl" rotWithShape="0">
                <a:prstClr val="black">
                  <a:alpha val="20000"/>
                </a:prstClr>
              </a:outerShdw>
            </a:effectLst>
          </c:spPr>
          <c:invertIfNegative val="0"/>
          <c:cat>
            <c:strRef>
              <c:f>Sheet1!$C$49:$G$49</c:f>
              <c:strCache>
                <c:ptCount val="5"/>
                <c:pt idx="0">
                  <c:v>26年度</c:v>
                </c:pt>
                <c:pt idx="1">
                  <c:v>27年度</c:v>
                </c:pt>
                <c:pt idx="2">
                  <c:v>28年度</c:v>
                </c:pt>
                <c:pt idx="3">
                  <c:v>29年度</c:v>
                </c:pt>
                <c:pt idx="4">
                  <c:v>30年度</c:v>
                </c:pt>
              </c:strCache>
            </c:strRef>
          </c:cat>
          <c:val>
            <c:numRef>
              <c:f>Sheet1!$C$50:$G$50</c:f>
              <c:numCache>
                <c:formatCode>#,##0_ </c:formatCode>
                <c:ptCount val="5"/>
                <c:pt idx="0">
                  <c:v>89181</c:v>
                </c:pt>
                <c:pt idx="1">
                  <c:v>241607</c:v>
                </c:pt>
                <c:pt idx="2">
                  <c:v>261583</c:v>
                </c:pt>
                <c:pt idx="3">
                  <c:v>286718</c:v>
                </c:pt>
                <c:pt idx="4">
                  <c:v>239684</c:v>
                </c:pt>
              </c:numCache>
            </c:numRef>
          </c:val>
          <c:extLst xmlns:c16r2="http://schemas.microsoft.com/office/drawing/2015/06/chart">
            <c:ext xmlns:c16="http://schemas.microsoft.com/office/drawing/2014/chart" uri="{C3380CC4-5D6E-409C-BE32-E72D297353CC}">
              <c16:uniqueId val="{00000000-275C-4689-812E-0A2036236F93}"/>
            </c:ext>
          </c:extLst>
        </c:ser>
        <c:dLbls>
          <c:dLblPos val="inEnd"/>
          <c:showLegendKey val="0"/>
          <c:showVal val="0"/>
          <c:showCatName val="0"/>
          <c:showSerName val="0"/>
          <c:showPercent val="0"/>
          <c:showBubbleSize val="0"/>
        </c:dLbls>
        <c:gapWidth val="41"/>
        <c:axId val="332548960"/>
        <c:axId val="332548568"/>
      </c:barChart>
      <c:catAx>
        <c:axId val="332548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endParaRPr lang="ja-JP"/>
          </a:p>
        </c:txPr>
        <c:crossAx val="332548568"/>
        <c:crosses val="autoZero"/>
        <c:auto val="1"/>
        <c:lblAlgn val="ctr"/>
        <c:lblOffset val="100"/>
        <c:noMultiLvlLbl val="0"/>
      </c:catAx>
      <c:valAx>
        <c:axId val="332548568"/>
        <c:scaling>
          <c:orientation val="minMax"/>
        </c:scaling>
        <c:delete val="1"/>
        <c:axPos val="l"/>
        <c:numFmt formatCode="#,##0_ " sourceLinked="1"/>
        <c:majorTickMark val="none"/>
        <c:minorTickMark val="none"/>
        <c:tickLblPos val="nextTo"/>
        <c:crossAx val="3325489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0.03186</cdr:x>
      <cdr:y>0.66002</cdr:y>
    </cdr:from>
    <cdr:to>
      <cdr:x>0.16549</cdr:x>
      <cdr:y>0.81106</cdr:y>
    </cdr:to>
    <cdr:sp macro="" textlink="">
      <cdr:nvSpPr>
        <cdr:cNvPr id="2" name="正方形/長方形 1"/>
        <cdr:cNvSpPr/>
      </cdr:nvSpPr>
      <cdr:spPr>
        <a:xfrm xmlns:a="http://schemas.openxmlformats.org/drawingml/2006/main">
          <a:off x="325424" y="3545714"/>
          <a:ext cx="1365161" cy="81136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2400" b="1" dirty="0" smtClean="0">
              <a:latin typeface="+mn-ea"/>
              <a:ea typeface="+mn-ea"/>
            </a:rPr>
            <a:t>89,181</a:t>
          </a:r>
          <a:endParaRPr lang="ja-JP" sz="2400" b="1" dirty="0">
            <a:latin typeface="+mn-ea"/>
            <a:ea typeface="+mn-ea"/>
          </a:endParaRPr>
        </a:p>
      </cdr:txBody>
    </cdr:sp>
  </cdr:relSizeAnchor>
  <cdr:relSizeAnchor xmlns:cdr="http://schemas.openxmlformats.org/drawingml/2006/chartDrawing">
    <cdr:from>
      <cdr:x>0.8336</cdr:x>
      <cdr:y>0.30988</cdr:y>
    </cdr:from>
    <cdr:to>
      <cdr:x>0.96723</cdr:x>
      <cdr:y>0.43227</cdr:y>
    </cdr:to>
    <cdr:sp macro="" textlink="">
      <cdr:nvSpPr>
        <cdr:cNvPr id="3" name="正方形/長方形 2"/>
        <cdr:cNvSpPr/>
      </cdr:nvSpPr>
      <cdr:spPr>
        <a:xfrm xmlns:a="http://schemas.openxmlformats.org/drawingml/2006/main">
          <a:off x="8515671" y="1664683"/>
          <a:ext cx="1365161" cy="6575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2400" b="1" dirty="0" smtClean="0">
              <a:latin typeface="+mn-ea"/>
            </a:rPr>
            <a:t>239,68</a:t>
          </a:r>
          <a:r>
            <a:rPr lang="en-US" altLang="ja-JP" sz="2400" b="1" dirty="0">
              <a:latin typeface="+mn-ea"/>
            </a:rPr>
            <a:t>4</a:t>
          </a:r>
          <a:endParaRPr lang="ja-JP" sz="2400" b="1" dirty="0">
            <a:latin typeface="+mn-ea"/>
            <a:ea typeface="+mn-ea"/>
          </a:endParaRPr>
        </a:p>
      </cdr:txBody>
    </cdr:sp>
  </cdr:relSizeAnchor>
  <cdr:relSizeAnchor xmlns:cdr="http://schemas.openxmlformats.org/drawingml/2006/chartDrawing">
    <cdr:from>
      <cdr:x>0.63188</cdr:x>
      <cdr:y>0.1972</cdr:y>
    </cdr:from>
    <cdr:to>
      <cdr:x>0.76552</cdr:x>
      <cdr:y>0.3172</cdr:y>
    </cdr:to>
    <cdr:sp macro="" textlink="">
      <cdr:nvSpPr>
        <cdr:cNvPr id="4" name="正方形/長方形 3"/>
        <cdr:cNvSpPr/>
      </cdr:nvSpPr>
      <cdr:spPr>
        <a:xfrm xmlns:a="http://schemas.openxmlformats.org/drawingml/2006/main">
          <a:off x="6455052" y="1059377"/>
          <a:ext cx="1365161" cy="6446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2400" b="1" dirty="0" smtClean="0">
              <a:latin typeface="+mn-ea"/>
            </a:rPr>
            <a:t>286,71</a:t>
          </a:r>
          <a:r>
            <a:rPr lang="en-US" altLang="ja-JP" sz="2400" b="1" dirty="0">
              <a:latin typeface="+mn-ea"/>
            </a:rPr>
            <a:t>8</a:t>
          </a:r>
          <a:endParaRPr lang="ja-JP" sz="2400" b="1" dirty="0">
            <a:latin typeface="+mn-ea"/>
            <a:ea typeface="+mn-ea"/>
          </a:endParaRPr>
        </a:p>
      </cdr:txBody>
    </cdr:sp>
  </cdr:relSizeAnchor>
  <cdr:relSizeAnchor xmlns:cdr="http://schemas.openxmlformats.org/drawingml/2006/chartDrawing">
    <cdr:from>
      <cdr:x>0.43395</cdr:x>
      <cdr:y>0.25953</cdr:y>
    </cdr:from>
    <cdr:to>
      <cdr:x>0.56759</cdr:x>
      <cdr:y>0.37953</cdr:y>
    </cdr:to>
    <cdr:sp macro="" textlink="">
      <cdr:nvSpPr>
        <cdr:cNvPr id="5" name="正方形/長方形 4"/>
        <cdr:cNvSpPr/>
      </cdr:nvSpPr>
      <cdr:spPr>
        <a:xfrm xmlns:a="http://schemas.openxmlformats.org/drawingml/2006/main">
          <a:off x="4433069" y="1394228"/>
          <a:ext cx="1365161" cy="6446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2400" b="1" dirty="0" smtClean="0">
              <a:latin typeface="+mn-ea"/>
            </a:rPr>
            <a:t>261,58</a:t>
          </a:r>
          <a:r>
            <a:rPr lang="en-US" altLang="ja-JP" sz="2400" b="1" dirty="0">
              <a:latin typeface="+mn-ea"/>
            </a:rPr>
            <a:t>3</a:t>
          </a:r>
          <a:endParaRPr lang="ja-JP" sz="2400" b="1" dirty="0">
            <a:latin typeface="+mn-ea"/>
            <a:ea typeface="+mn-ea"/>
          </a:endParaRPr>
        </a:p>
      </cdr:txBody>
    </cdr:sp>
  </cdr:relSizeAnchor>
  <cdr:relSizeAnchor xmlns:cdr="http://schemas.openxmlformats.org/drawingml/2006/chartDrawing">
    <cdr:from>
      <cdr:x>0.2335</cdr:x>
      <cdr:y>0.29309</cdr:y>
    </cdr:from>
    <cdr:to>
      <cdr:x>0.36713</cdr:x>
      <cdr:y>0.44413</cdr:y>
    </cdr:to>
    <cdr:sp macro="" textlink="">
      <cdr:nvSpPr>
        <cdr:cNvPr id="6" name="正方形/長方形 5"/>
        <cdr:cNvSpPr/>
      </cdr:nvSpPr>
      <cdr:spPr>
        <a:xfrm xmlns:a="http://schemas.openxmlformats.org/drawingml/2006/main">
          <a:off x="2385328" y="1574531"/>
          <a:ext cx="1365161" cy="81136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2400" b="1" dirty="0" smtClean="0">
              <a:latin typeface="+mn-ea"/>
            </a:rPr>
            <a:t>241,60</a:t>
          </a:r>
          <a:r>
            <a:rPr lang="en-US" altLang="ja-JP" sz="2400" b="1" dirty="0">
              <a:latin typeface="+mn-ea"/>
            </a:rPr>
            <a:t>7</a:t>
          </a:r>
          <a:endParaRPr lang="ja-JP" sz="2400" b="1" dirty="0">
            <a:latin typeface="+mn-ea"/>
            <a:ea typeface="+mn-ea"/>
          </a:endParaRP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8DE808F4-FA8C-4EB6-A012-8CC53ED24809}"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41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309885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96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47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359580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89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25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76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148584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9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26451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63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37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128602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36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805CAF-2B2C-488F-9969-E5FB7707B47F}" type="datetimeFigureOut">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174585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805CAF-2B2C-488F-9969-E5FB7707B47F}" type="datetimeFigureOut">
              <a:rPr kumimoji="1" lang="ja-JP" altLang="en-US" smtClean="0"/>
              <a:t>2019/12/24</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E808F4-FA8C-4EB6-A012-8CC53ED24809}" type="slidenum">
              <a:rPr kumimoji="1" lang="ja-JP" altLang="en-US" smtClean="0"/>
              <a:t>‹#›</a:t>
            </a:fld>
            <a:endParaRPr kumimoji="1" lang="ja-JP" altLang="en-US"/>
          </a:p>
        </p:txBody>
      </p:sp>
    </p:spTree>
    <p:extLst>
      <p:ext uri="{BB962C8B-B14F-4D97-AF65-F5344CB8AC3E}">
        <p14:creationId xmlns:p14="http://schemas.microsoft.com/office/powerpoint/2010/main" val="872893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77F8D65-BF8E-4DB4-9CDB-1CFB523EED25}"/>
              </a:ext>
            </a:extLst>
          </p:cNvPr>
          <p:cNvSpPr>
            <a:spLocks noGrp="1"/>
          </p:cNvSpPr>
          <p:nvPr>
            <p:ph type="ctrTitle"/>
          </p:nvPr>
        </p:nvSpPr>
        <p:spPr/>
        <p:txBody>
          <a:bodyPr/>
          <a:lstStyle/>
          <a:p>
            <a:r>
              <a:rPr kumimoji="1" lang="ja-JP" altLang="en-US" dirty="0"/>
              <a:t>青森市立筒井小学校</a:t>
            </a:r>
            <a:r>
              <a:rPr kumimoji="1" lang="en-US" altLang="ja-JP" dirty="0"/>
              <a:t/>
            </a:r>
            <a:br>
              <a:rPr kumimoji="1" lang="en-US" altLang="ja-JP" dirty="0"/>
            </a:br>
            <a:r>
              <a:rPr kumimoji="1" lang="ja-JP" altLang="en-US" dirty="0"/>
              <a:t>教育振興会</a:t>
            </a:r>
          </a:p>
        </p:txBody>
      </p:sp>
      <p:sp>
        <p:nvSpPr>
          <p:cNvPr id="3" name="字幕 2">
            <a:extLst>
              <a:ext uri="{FF2B5EF4-FFF2-40B4-BE49-F238E27FC236}">
                <a16:creationId xmlns="" xmlns:a16="http://schemas.microsoft.com/office/drawing/2014/main" id="{DC341A93-5EB6-4B31-843F-4071E9339BE1}"/>
              </a:ext>
            </a:extLst>
          </p:cNvPr>
          <p:cNvSpPr>
            <a:spLocks noGrp="1"/>
          </p:cNvSpPr>
          <p:nvPr>
            <p:ph type="subTitle" idx="1"/>
          </p:nvPr>
        </p:nvSpPr>
        <p:spPr/>
        <p:txBody>
          <a:bodyPr>
            <a:normAutofit/>
          </a:bodyPr>
          <a:lstStyle/>
          <a:p>
            <a:r>
              <a:rPr lang="ja-JP" altLang="en-US" sz="4800" dirty="0">
                <a:ln w="3175" cmpd="sng">
                  <a:noFill/>
                </a:ln>
                <a:solidFill>
                  <a:schemeClr val="tx1">
                    <a:lumMod val="85000"/>
                    <a:lumOff val="15000"/>
                  </a:schemeClr>
                </a:solidFill>
                <a:latin typeface="+mj-lt"/>
                <a:ea typeface="+mj-ea"/>
                <a:cs typeface="+mj-cs"/>
              </a:rPr>
              <a:t>有価資源回収活動</a:t>
            </a:r>
          </a:p>
        </p:txBody>
      </p:sp>
    </p:spTree>
    <p:extLst>
      <p:ext uri="{BB962C8B-B14F-4D97-AF65-F5344CB8AC3E}">
        <p14:creationId xmlns:p14="http://schemas.microsoft.com/office/powerpoint/2010/main" val="348648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ED56E41F-B8E0-4D18-B554-FD40260DE0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 xmlns:a16="http://schemas.microsoft.com/office/drawing/2014/main" id="{2DB31E17-E562-4F82-98D0-858C84120F3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 xmlns:a16="http://schemas.microsoft.com/office/drawing/2014/main" id="{58BF3B07-5EF6-4E5B-834E-C1398DB60AD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 xmlns:a16="http://schemas.microsoft.com/office/drawing/2014/main" id="{3DDA1859-D108-4C60-B38B-C85485AB38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 xmlns:a16="http://schemas.microsoft.com/office/drawing/2014/main" id="{E498EA77-084B-43CC-B94D-566F1D8E1EE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 xmlns:a16="http://schemas.microsoft.com/office/drawing/2014/main" id="{99B16D3F-47E8-419E-9C4E-ED6FC918FBB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タイトル 1">
            <a:extLst>
              <a:ext uri="{FF2B5EF4-FFF2-40B4-BE49-F238E27FC236}">
                <a16:creationId xmlns="" xmlns:a16="http://schemas.microsoft.com/office/drawing/2014/main" id="{FC6697CB-CB77-4C51-AB75-C3AF9DC5CDB5}"/>
              </a:ext>
            </a:extLst>
          </p:cNvPr>
          <p:cNvSpPr>
            <a:spLocks noGrp="1"/>
          </p:cNvSpPr>
          <p:nvPr>
            <p:ph type="title"/>
          </p:nvPr>
        </p:nvSpPr>
        <p:spPr>
          <a:xfrm>
            <a:off x="7011500" y="982132"/>
            <a:ext cx="3885097" cy="1303867"/>
          </a:xfrm>
        </p:spPr>
        <p:txBody>
          <a:bodyPr>
            <a:normAutofit/>
          </a:bodyPr>
          <a:lstStyle/>
          <a:p>
            <a:pPr>
              <a:lnSpc>
                <a:spcPct val="90000"/>
              </a:lnSpc>
            </a:pPr>
            <a:r>
              <a:rPr kumimoji="1" lang="ja-JP" altLang="en-US" dirty="0">
                <a:solidFill>
                  <a:srgbClr val="262626"/>
                </a:solidFill>
              </a:rPr>
              <a:t>青森市立</a:t>
            </a:r>
            <a:r>
              <a:rPr kumimoji="1" lang="en-US" altLang="ja-JP" dirty="0">
                <a:solidFill>
                  <a:srgbClr val="262626"/>
                </a:solidFill>
              </a:rPr>
              <a:t/>
            </a:r>
            <a:br>
              <a:rPr kumimoji="1" lang="en-US" altLang="ja-JP" dirty="0">
                <a:solidFill>
                  <a:srgbClr val="262626"/>
                </a:solidFill>
              </a:rPr>
            </a:br>
            <a:r>
              <a:rPr kumimoji="1" lang="ja-JP" altLang="en-US" dirty="0">
                <a:solidFill>
                  <a:srgbClr val="262626"/>
                </a:solidFill>
              </a:rPr>
              <a:t>筒井小学校</a:t>
            </a:r>
          </a:p>
        </p:txBody>
      </p:sp>
      <p:sp>
        <p:nvSpPr>
          <p:cNvPr id="21" name="Rectangle 20">
            <a:extLst>
              <a:ext uri="{FF2B5EF4-FFF2-40B4-BE49-F238E27FC236}">
                <a16:creationId xmlns="" xmlns:a16="http://schemas.microsoft.com/office/drawing/2014/main" id="{23E937B9-07EE-456A-A31C-41A8866E28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図 7" descr="おもちゃ, 人形, 挿絵, レゴ が含まれている画像&#10;&#10;自動的に生成された説明">
            <a:extLst>
              <a:ext uri="{FF2B5EF4-FFF2-40B4-BE49-F238E27FC236}">
                <a16:creationId xmlns="" xmlns:a16="http://schemas.microsoft.com/office/drawing/2014/main" id="{6A95A30B-A8C5-49D0-BF2E-9398B7D66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683" y="2081285"/>
            <a:ext cx="5278777" cy="2516626"/>
          </a:xfrm>
          <a:prstGeom prst="rect">
            <a:avLst/>
          </a:prstGeom>
        </p:spPr>
      </p:pic>
      <p:cxnSp>
        <p:nvCxnSpPr>
          <p:cNvPr id="23" name="Straight Connector 22">
            <a:extLst>
              <a:ext uri="{FF2B5EF4-FFF2-40B4-BE49-F238E27FC236}">
                <a16:creationId xmlns="" xmlns:a16="http://schemas.microsoft.com/office/drawing/2014/main" id="{FD2308B7-2829-44DD-B213-27EEBDED14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コンテンツ プレースホルダー 2">
            <a:extLst>
              <a:ext uri="{FF2B5EF4-FFF2-40B4-BE49-F238E27FC236}">
                <a16:creationId xmlns="" xmlns:a16="http://schemas.microsoft.com/office/drawing/2014/main" id="{21A15C83-6117-400C-ACC6-D022E36AF033}"/>
              </a:ext>
            </a:extLst>
          </p:cNvPr>
          <p:cNvSpPr>
            <a:spLocks noGrp="1"/>
          </p:cNvSpPr>
          <p:nvPr>
            <p:ph idx="1"/>
          </p:nvPr>
        </p:nvSpPr>
        <p:spPr>
          <a:xfrm>
            <a:off x="7535824" y="2556932"/>
            <a:ext cx="3360771" cy="3318936"/>
          </a:xfrm>
        </p:spPr>
        <p:txBody>
          <a:bodyPr>
            <a:normAutofit/>
          </a:bodyPr>
          <a:lstStyle/>
          <a:p>
            <a:r>
              <a:rPr kumimoji="1" lang="ja-JP" altLang="en-US" dirty="0">
                <a:solidFill>
                  <a:srgbClr val="262626"/>
                </a:solidFill>
              </a:rPr>
              <a:t>父母と教師の会（</a:t>
            </a:r>
            <a:r>
              <a:rPr kumimoji="1" lang="en-US" altLang="ja-JP" dirty="0">
                <a:solidFill>
                  <a:srgbClr val="262626"/>
                </a:solidFill>
              </a:rPr>
              <a:t>PTA)</a:t>
            </a:r>
            <a:r>
              <a:rPr kumimoji="1" lang="ja-JP" altLang="en-US" dirty="0">
                <a:solidFill>
                  <a:srgbClr val="262626"/>
                </a:solidFill>
              </a:rPr>
              <a:t>　　現在児童数</a:t>
            </a:r>
            <a:r>
              <a:rPr kumimoji="1" lang="en-US" altLang="ja-JP" dirty="0">
                <a:solidFill>
                  <a:srgbClr val="262626"/>
                </a:solidFill>
              </a:rPr>
              <a:t>442</a:t>
            </a:r>
            <a:r>
              <a:rPr kumimoji="1" lang="ja-JP" altLang="en-US" dirty="0">
                <a:solidFill>
                  <a:srgbClr val="262626"/>
                </a:solidFill>
              </a:rPr>
              <a:t>名　　教職員</a:t>
            </a:r>
            <a:r>
              <a:rPr kumimoji="1" lang="en-US" altLang="ja-JP" dirty="0">
                <a:solidFill>
                  <a:srgbClr val="262626"/>
                </a:solidFill>
              </a:rPr>
              <a:t>32</a:t>
            </a:r>
            <a:r>
              <a:rPr kumimoji="1" lang="ja-JP" altLang="en-US" dirty="0">
                <a:solidFill>
                  <a:srgbClr val="262626"/>
                </a:solidFill>
              </a:rPr>
              <a:t>名</a:t>
            </a:r>
            <a:endParaRPr kumimoji="1" lang="en-US" altLang="ja-JP" dirty="0">
              <a:solidFill>
                <a:srgbClr val="262626"/>
              </a:solidFill>
            </a:endParaRPr>
          </a:p>
          <a:p>
            <a:r>
              <a:rPr lang="en-US" altLang="ja-JP" dirty="0">
                <a:solidFill>
                  <a:srgbClr val="262626"/>
                </a:solidFill>
              </a:rPr>
              <a:t>PTA</a:t>
            </a:r>
            <a:r>
              <a:rPr lang="ja-JP" altLang="en-US" dirty="0">
                <a:solidFill>
                  <a:srgbClr val="262626"/>
                </a:solidFill>
              </a:rPr>
              <a:t>が中心となり、平成</a:t>
            </a:r>
            <a:r>
              <a:rPr lang="en-US" altLang="ja-JP" dirty="0">
                <a:solidFill>
                  <a:srgbClr val="262626"/>
                </a:solidFill>
              </a:rPr>
              <a:t>16</a:t>
            </a:r>
            <a:r>
              <a:rPr lang="ja-JP" altLang="en-US" dirty="0">
                <a:solidFill>
                  <a:srgbClr val="262626"/>
                </a:solidFill>
              </a:rPr>
              <a:t>年より有価資源回収活動</a:t>
            </a:r>
            <a:endParaRPr lang="en-US" altLang="ja-JP" dirty="0">
              <a:solidFill>
                <a:srgbClr val="262626"/>
              </a:solidFill>
            </a:endParaRPr>
          </a:p>
        </p:txBody>
      </p:sp>
    </p:spTree>
    <p:extLst>
      <p:ext uri="{BB962C8B-B14F-4D97-AF65-F5344CB8AC3E}">
        <p14:creationId xmlns:p14="http://schemas.microsoft.com/office/powerpoint/2010/main" val="385661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55BC66C-3F8A-49CB-9C3A-0B11F70451B0}"/>
              </a:ext>
            </a:extLst>
          </p:cNvPr>
          <p:cNvSpPr>
            <a:spLocks noGrp="1"/>
          </p:cNvSpPr>
          <p:nvPr>
            <p:ph type="title"/>
          </p:nvPr>
        </p:nvSpPr>
        <p:spPr>
          <a:xfrm>
            <a:off x="2991682" y="881454"/>
            <a:ext cx="9601196" cy="1303867"/>
          </a:xfrm>
        </p:spPr>
        <p:txBody>
          <a:bodyPr/>
          <a:lstStyle/>
          <a:p>
            <a:r>
              <a:rPr kumimoji="1" lang="ja-JP" altLang="en-US" dirty="0"/>
              <a:t>教育振興会</a:t>
            </a:r>
          </a:p>
        </p:txBody>
      </p:sp>
      <p:sp>
        <p:nvSpPr>
          <p:cNvPr id="3" name="コンテンツ プレースホルダー 2" descr="見で">
            <a:extLst>
              <a:ext uri="{FF2B5EF4-FFF2-40B4-BE49-F238E27FC236}">
                <a16:creationId xmlns="" xmlns:a16="http://schemas.microsoft.com/office/drawing/2014/main" id="{48CE1B4C-FABD-4786-BE39-C60A86CD5640}"/>
              </a:ext>
            </a:extLst>
          </p:cNvPr>
          <p:cNvSpPr>
            <a:spLocks noGrp="1"/>
          </p:cNvSpPr>
          <p:nvPr>
            <p:ph idx="1"/>
          </p:nvPr>
        </p:nvSpPr>
        <p:spPr>
          <a:xfrm>
            <a:off x="4502219" y="2427149"/>
            <a:ext cx="6983895" cy="3549397"/>
          </a:xfrm>
        </p:spPr>
        <p:txBody>
          <a:bodyPr/>
          <a:lstStyle/>
          <a:p>
            <a:r>
              <a:rPr kumimoji="1" lang="ja-JP" altLang="en-US" dirty="0"/>
              <a:t>平成</a:t>
            </a:r>
            <a:r>
              <a:rPr kumimoji="1" lang="en-US" altLang="ja-JP" dirty="0"/>
              <a:t>27</a:t>
            </a:r>
            <a:r>
              <a:rPr kumimoji="1" lang="ja-JP" altLang="en-US" dirty="0"/>
              <a:t>年　子どもたちのよりよい学習環境整備及び</a:t>
            </a:r>
            <a:r>
              <a:rPr lang="ja-JP" altLang="en-US" dirty="0"/>
              <a:t>部活動の</a:t>
            </a:r>
            <a:r>
              <a:rPr kumimoji="1" lang="ja-JP" altLang="en-US" dirty="0"/>
              <a:t>支援を目的として設立</a:t>
            </a:r>
            <a:endParaRPr kumimoji="1" lang="en-US" altLang="ja-JP" dirty="0"/>
          </a:p>
          <a:p>
            <a:r>
              <a:rPr kumimoji="1" lang="ja-JP" altLang="en-US" dirty="0"/>
              <a:t>学校</a:t>
            </a:r>
            <a:r>
              <a:rPr lang="ja-JP" altLang="en-US" dirty="0"/>
              <a:t>と地域（近隣９町会）が連携して有価資源の回収に取り組む</a:t>
            </a:r>
            <a:endParaRPr lang="en-US" altLang="ja-JP" dirty="0"/>
          </a:p>
          <a:p>
            <a:r>
              <a:rPr kumimoji="1" lang="ja-JP" altLang="en-US" dirty="0"/>
              <a:t>毎月第</a:t>
            </a:r>
            <a:r>
              <a:rPr kumimoji="1" lang="en-US" altLang="ja-JP" dirty="0"/>
              <a:t>4</a:t>
            </a:r>
            <a:r>
              <a:rPr kumimoji="1" lang="ja-JP" altLang="en-US" dirty="0"/>
              <a:t>土曜日回収（年</a:t>
            </a:r>
            <a:r>
              <a:rPr kumimoji="1" lang="en-US" altLang="ja-JP" dirty="0"/>
              <a:t>12</a:t>
            </a:r>
            <a:r>
              <a:rPr kumimoji="1" lang="ja-JP" altLang="en-US" dirty="0"/>
              <a:t>回）</a:t>
            </a:r>
            <a:endParaRPr kumimoji="1" lang="en-US" altLang="ja-JP" dirty="0"/>
          </a:p>
          <a:p>
            <a:r>
              <a:rPr lang="ja-JP" altLang="en-US" dirty="0"/>
              <a:t>有価資源回収のお知らせは町会の回覧板及び　　保護者へのお手紙で案内</a:t>
            </a:r>
            <a:endParaRPr kumimoji="1" lang="ja-JP" altLang="en-US" dirty="0"/>
          </a:p>
        </p:txBody>
      </p:sp>
      <p:pic>
        <p:nvPicPr>
          <p:cNvPr id="5" name="図 4" descr="テキスト が含まれている画像&#10;&#10;自動的に生成された説明">
            <a:extLst>
              <a:ext uri="{FF2B5EF4-FFF2-40B4-BE49-F238E27FC236}">
                <a16:creationId xmlns="" xmlns:a16="http://schemas.microsoft.com/office/drawing/2014/main" id="{D2ED5F94-D149-4121-8297-A257F8A46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9" y="678328"/>
            <a:ext cx="3839610" cy="5501343"/>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図 6" descr="挿絵 が含まれている画像&#10;&#10;自動的に生成された説明">
            <a:extLst>
              <a:ext uri="{FF2B5EF4-FFF2-40B4-BE49-F238E27FC236}">
                <a16:creationId xmlns="" xmlns:a16="http://schemas.microsoft.com/office/drawing/2014/main" id="{ED0E21FC-2BDD-4291-8AC9-1696BADDA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110" y="5170624"/>
            <a:ext cx="3438525" cy="1047750"/>
          </a:xfrm>
          <a:prstGeom prst="rect">
            <a:avLst/>
          </a:prstGeom>
        </p:spPr>
      </p:pic>
    </p:spTree>
    <p:extLst>
      <p:ext uri="{BB962C8B-B14F-4D97-AF65-F5344CB8AC3E}">
        <p14:creationId xmlns:p14="http://schemas.microsoft.com/office/powerpoint/2010/main" val="379419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コンテンツ プレースホルダー 12">
            <a:extLst>
              <a:ext uri="{FF2B5EF4-FFF2-40B4-BE49-F238E27FC236}">
                <a16:creationId xmlns="" xmlns:a16="http://schemas.microsoft.com/office/drawing/2014/main" id="{53CDD6E9-ACF3-495D-99F5-F152CA745805}"/>
              </a:ext>
            </a:extLst>
          </p:cNvPr>
          <p:cNvGraphicFramePr>
            <a:graphicFrameLocks noGrp="1"/>
          </p:cNvGraphicFramePr>
          <p:nvPr>
            <p:ph idx="1"/>
            <p:extLst>
              <p:ext uri="{D42A27DB-BD31-4B8C-83A1-F6EECF244321}">
                <p14:modId xmlns:p14="http://schemas.microsoft.com/office/powerpoint/2010/main" val="4271402224"/>
              </p:ext>
            </p:extLst>
          </p:nvPr>
        </p:nvGraphicFramePr>
        <p:xfrm>
          <a:off x="988220" y="742950"/>
          <a:ext cx="10215559" cy="537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1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FC92F2B-3F2F-4A74-87A9-9895FEFAAFFA}"/>
              </a:ext>
            </a:extLst>
          </p:cNvPr>
          <p:cNvSpPr>
            <a:spLocks noGrp="1"/>
          </p:cNvSpPr>
          <p:nvPr>
            <p:ph type="title"/>
          </p:nvPr>
        </p:nvSpPr>
        <p:spPr>
          <a:xfrm>
            <a:off x="1268740" y="982129"/>
            <a:ext cx="9601196" cy="1303867"/>
          </a:xfrm>
        </p:spPr>
        <p:txBody>
          <a:bodyPr/>
          <a:lstStyle/>
          <a:p>
            <a:r>
              <a:rPr kumimoji="1" lang="ja-JP" altLang="en-US" dirty="0"/>
              <a:t>環境整備及び部活動支援</a:t>
            </a:r>
          </a:p>
        </p:txBody>
      </p:sp>
      <p:sp>
        <p:nvSpPr>
          <p:cNvPr id="3" name="コンテンツ プレースホルダー 2">
            <a:extLst>
              <a:ext uri="{FF2B5EF4-FFF2-40B4-BE49-F238E27FC236}">
                <a16:creationId xmlns="" xmlns:a16="http://schemas.microsoft.com/office/drawing/2014/main" id="{205FAF58-9069-432E-BE53-B321ACF7AC50}"/>
              </a:ext>
            </a:extLst>
          </p:cNvPr>
          <p:cNvSpPr>
            <a:spLocks noGrp="1"/>
          </p:cNvSpPr>
          <p:nvPr>
            <p:ph idx="1"/>
          </p:nvPr>
        </p:nvSpPr>
        <p:spPr>
          <a:xfrm>
            <a:off x="1123951" y="3419806"/>
            <a:ext cx="10222045" cy="3318936"/>
          </a:xfrm>
        </p:spPr>
        <p:txBody>
          <a:bodyPr>
            <a:normAutofit/>
          </a:bodyPr>
          <a:lstStyle/>
          <a:p>
            <a:pPr marL="0" indent="0">
              <a:buNone/>
            </a:pPr>
            <a:r>
              <a:rPr kumimoji="1" lang="ja-JP" altLang="en-US" dirty="0"/>
              <a:t>毎年教育振興会の総会で有価資源回収から得た収益金及び青森市からいただいた奨励金の中から、児童の学校環境整備支援及び部活動の支援内容を決定。</a:t>
            </a:r>
            <a:endParaRPr kumimoji="1" lang="en-US" altLang="ja-JP" dirty="0"/>
          </a:p>
          <a:p>
            <a:pPr>
              <a:buFont typeface="Wingdings" panose="05000000000000000000" pitchFamily="2" charset="2"/>
              <a:buChar char="l"/>
            </a:pPr>
            <a:r>
              <a:rPr lang="ja-JP" altLang="en-US" dirty="0"/>
              <a:t>部活動</a:t>
            </a:r>
            <a:r>
              <a:rPr kumimoji="1" lang="ja-JP" altLang="en-US" dirty="0"/>
              <a:t>支援・・</a:t>
            </a:r>
            <a:r>
              <a:rPr lang="ja-JP" altLang="en-US" dirty="0"/>
              <a:t>・吹奏楽部、卓球部、ミニバスケットボール部、野球部、陸上部</a:t>
            </a:r>
            <a:endParaRPr lang="en-US" altLang="ja-JP" dirty="0"/>
          </a:p>
          <a:p>
            <a:pPr>
              <a:buFont typeface="Wingdings" panose="05000000000000000000" pitchFamily="2" charset="2"/>
              <a:buChar char="l"/>
            </a:pPr>
            <a:r>
              <a:rPr lang="ja-JP" altLang="ja-JP" dirty="0"/>
              <a:t>学校環境整備支援費</a:t>
            </a:r>
            <a:r>
              <a:rPr lang="ja-JP" altLang="en-US" dirty="0"/>
              <a:t>・・・</a:t>
            </a:r>
            <a:r>
              <a:rPr lang="ja-JP" altLang="ja-JP" dirty="0"/>
              <a:t>校庭の雪山整備</a:t>
            </a:r>
          </a:p>
          <a:p>
            <a:pPr marL="0" indent="0">
              <a:buNone/>
            </a:pPr>
            <a:endParaRPr kumimoji="1" lang="ja-JP" altLang="en-US" dirty="0"/>
          </a:p>
        </p:txBody>
      </p:sp>
      <p:pic>
        <p:nvPicPr>
          <p:cNvPr id="4" name="図 3">
            <a:extLst>
              <a:ext uri="{FF2B5EF4-FFF2-40B4-BE49-F238E27FC236}">
                <a16:creationId xmlns="" xmlns:a16="http://schemas.microsoft.com/office/drawing/2014/main" id="{06F91783-8E61-4735-A8F5-BA520A2A8F1F}"/>
              </a:ext>
            </a:extLst>
          </p:cNvPr>
          <p:cNvPicPr>
            <a:picLocks noChangeAspect="1"/>
          </p:cNvPicPr>
          <p:nvPr/>
        </p:nvPicPr>
        <p:blipFill>
          <a:blip r:embed="rId2"/>
          <a:stretch>
            <a:fillRect/>
          </a:stretch>
        </p:blipFill>
        <p:spPr>
          <a:xfrm>
            <a:off x="426759" y="1152185"/>
            <a:ext cx="2267621" cy="2267621"/>
          </a:xfrm>
          <a:prstGeom prst="rect">
            <a:avLst/>
          </a:prstGeom>
        </p:spPr>
      </p:pic>
      <p:pic>
        <p:nvPicPr>
          <p:cNvPr id="5" name="図 4">
            <a:extLst>
              <a:ext uri="{FF2B5EF4-FFF2-40B4-BE49-F238E27FC236}">
                <a16:creationId xmlns="" xmlns:a16="http://schemas.microsoft.com/office/drawing/2014/main" id="{FD5C5299-E676-466A-A2B7-9F4651135FC4}"/>
              </a:ext>
            </a:extLst>
          </p:cNvPr>
          <p:cNvPicPr>
            <a:picLocks noChangeAspect="1"/>
          </p:cNvPicPr>
          <p:nvPr/>
        </p:nvPicPr>
        <p:blipFill>
          <a:blip r:embed="rId3"/>
          <a:stretch>
            <a:fillRect/>
          </a:stretch>
        </p:blipFill>
        <p:spPr>
          <a:xfrm>
            <a:off x="9101396" y="1518112"/>
            <a:ext cx="2416051" cy="1731641"/>
          </a:xfrm>
          <a:prstGeom prst="rect">
            <a:avLst/>
          </a:prstGeom>
        </p:spPr>
      </p:pic>
    </p:spTree>
    <p:extLst>
      <p:ext uri="{BB962C8B-B14F-4D97-AF65-F5344CB8AC3E}">
        <p14:creationId xmlns:p14="http://schemas.microsoft.com/office/powerpoint/2010/main" val="3064836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75</TotalTime>
  <Words>101</Words>
  <Application>Microsoft Office PowerPoint</Application>
  <PresentationFormat>ワイド画面</PresentationFormat>
  <Paragraphs>20</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ＭＳ Ｐゴシック</vt:lpstr>
      <vt:lpstr>ＭＳ Ｐ明朝</vt:lpstr>
      <vt:lpstr>Arial</vt:lpstr>
      <vt:lpstr>Garamond</vt:lpstr>
      <vt:lpstr>Wingdings</vt:lpstr>
      <vt:lpstr>オーガニック</vt:lpstr>
      <vt:lpstr>青森市立筒井小学校 教育振興会</vt:lpstr>
      <vt:lpstr>青森市立 筒井小学校</vt:lpstr>
      <vt:lpstr>教育振興会</vt:lpstr>
      <vt:lpstr>PowerPoint プレゼンテーション</vt:lpstr>
      <vt:lpstr>環境整備及び部活動支援</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青森市立筒井小学校</dc:title>
  <dc:creator>Masako Kikuchi</dc:creator>
  <cp:lastModifiedBy>雪森 心平</cp:lastModifiedBy>
  <cp:revision>14</cp:revision>
  <dcterms:created xsi:type="dcterms:W3CDTF">2019-12-08T06:03:59Z</dcterms:created>
  <dcterms:modified xsi:type="dcterms:W3CDTF">2019-12-24T04:24:53Z</dcterms:modified>
</cp:coreProperties>
</file>